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3"/>
  </p:sldMasterIdLst>
  <p:notesMasterIdLst>
    <p:notesMasterId r:id="rId10"/>
  </p:notesMasterIdLst>
  <p:handoutMasterIdLst>
    <p:handoutMasterId r:id="rId11"/>
  </p:handoutMasterIdLst>
  <p:sldIdLst>
    <p:sldId id="256" r:id="rId4"/>
    <p:sldId id="262" r:id="rId5"/>
    <p:sldId id="257" r:id="rId6"/>
    <p:sldId id="266" r:id="rId7"/>
    <p:sldId id="260" r:id="rId8"/>
    <p:sldId id="264" r:id="rId9"/>
  </p:sldIdLst>
  <p:sldSz cx="12192000" cy="6858000"/>
  <p:notesSz cx="6858000" cy="9144000"/>
  <p:embeddedFontLst>
    <p:embeddedFont>
      <p:font typeface="Jost" panose="020B0604020202020204" charset="-52"/>
      <p:regular r:id="rId12"/>
      <p:bold r:id="rId13"/>
      <p:italic r:id="rId14"/>
      <p:boldItalic r:id="rId15"/>
    </p:embeddedFont>
    <p:embeddedFont>
      <p:font typeface="Gilroy-Light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AF17"/>
    <a:srgbClr val="B5D8E1"/>
    <a:srgbClr val="00B050"/>
    <a:srgbClr val="FF0000"/>
    <a:srgbClr val="8F00FF"/>
    <a:srgbClr val="FBB3C1"/>
    <a:srgbClr val="FD493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59CBB6-FD79-DCEA-E545-85D1F91410AB}" v="172" dt="2024-05-22T13:23:31.5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Master" Target="slideMasters/slideMaster1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handoutMaster" Target="handoutMasters/handoutMaster1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28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Бутковский Данила Витальевич" userId="S::dvbutkovskii@chsu.ru::fd833ebf-55d8-47b6-93dd-c12ee6b90f18" providerId="AD" clId="Web-{5059CBB6-FD79-DCEA-E545-85D1F91410AB}"/>
    <pc:docChg chg="modSld">
      <pc:chgData name="Бутковский Данила Витальевич" userId="S::dvbutkovskii@chsu.ru::fd833ebf-55d8-47b6-93dd-c12ee6b90f18" providerId="AD" clId="Web-{5059CBB6-FD79-DCEA-E545-85D1F91410AB}" dt="2024-05-22T13:23:31.518" v="165" actId="20577"/>
      <pc:docMkLst>
        <pc:docMk/>
      </pc:docMkLst>
      <pc:sldChg chg="modSp">
        <pc:chgData name="Бутковский Данила Витальевич" userId="S::dvbutkovskii@chsu.ru::fd833ebf-55d8-47b6-93dd-c12ee6b90f18" providerId="AD" clId="Web-{5059CBB6-FD79-DCEA-E545-85D1F91410AB}" dt="2024-05-22T13:23:31.518" v="165" actId="20577"/>
        <pc:sldMkLst>
          <pc:docMk/>
          <pc:sldMk cId="170157248" sldId="256"/>
        </pc:sldMkLst>
        <pc:spChg chg="mod">
          <ac:chgData name="Бутковский Данила Витальевич" userId="S::dvbutkovskii@chsu.ru::fd833ebf-55d8-47b6-93dd-c12ee6b90f18" providerId="AD" clId="Web-{5059CBB6-FD79-DCEA-E545-85D1F91410AB}" dt="2024-05-22T13:23:31.518" v="165" actId="20577"/>
          <ac:spMkLst>
            <pc:docMk/>
            <pc:sldMk cId="170157248" sldId="256"/>
            <ac:spMk id="10" creationId="{45F863A6-70CC-4394-AE89-9D656B261A6E}"/>
          </ac:spMkLst>
        </pc:spChg>
      </pc:sldChg>
      <pc:sldChg chg="modSp">
        <pc:chgData name="Бутковский Данила Витальевич" userId="S::dvbutkovskii@chsu.ru::fd833ebf-55d8-47b6-93dd-c12ee6b90f18" providerId="AD" clId="Web-{5059CBB6-FD79-DCEA-E545-85D1F91410AB}" dt="2024-05-22T13:23:29.893" v="152" actId="20577"/>
        <pc:sldMkLst>
          <pc:docMk/>
          <pc:sldMk cId="1244918543" sldId="257"/>
        </pc:sldMkLst>
        <pc:spChg chg="mod">
          <ac:chgData name="Бутковский Данила Витальевич" userId="S::dvbutkovskii@chsu.ru::fd833ebf-55d8-47b6-93dd-c12ee6b90f18" providerId="AD" clId="Web-{5059CBB6-FD79-DCEA-E545-85D1F91410AB}" dt="2024-05-22T13:23:29.893" v="152" actId="20577"/>
          <ac:spMkLst>
            <pc:docMk/>
            <pc:sldMk cId="1244918543" sldId="257"/>
            <ac:spMk id="2" creationId="{64E159D5-92DA-4C8E-A941-68030EE013B1}"/>
          </ac:spMkLst>
        </pc:spChg>
      </pc:sldChg>
      <pc:sldChg chg="modSp">
        <pc:chgData name="Бутковский Данила Витальевич" userId="S::dvbutkovskii@chsu.ru::fd833ebf-55d8-47b6-93dd-c12ee6b90f18" providerId="AD" clId="Web-{5059CBB6-FD79-DCEA-E545-85D1F91410AB}" dt="2024-05-22T13:23:28.284" v="118" actId="20577"/>
        <pc:sldMkLst>
          <pc:docMk/>
          <pc:sldMk cId="915094090" sldId="260"/>
        </pc:sldMkLst>
        <pc:spChg chg="mod">
          <ac:chgData name="Бутковский Данила Витальевич" userId="S::dvbutkovskii@chsu.ru::fd833ebf-55d8-47b6-93dd-c12ee6b90f18" providerId="AD" clId="Web-{5059CBB6-FD79-DCEA-E545-85D1F91410AB}" dt="2024-05-22T13:23:28.284" v="118" actId="20577"/>
          <ac:spMkLst>
            <pc:docMk/>
            <pc:sldMk cId="915094090" sldId="260"/>
            <ac:spMk id="2" creationId="{64E159D5-92DA-4C8E-A941-68030EE013B1}"/>
          </ac:spMkLst>
        </pc:spChg>
      </pc:sldChg>
      <pc:sldChg chg="modSp">
        <pc:chgData name="Бутковский Данила Витальевич" userId="S::dvbutkovskii@chsu.ru::fd833ebf-55d8-47b6-93dd-c12ee6b90f18" providerId="AD" clId="Web-{5059CBB6-FD79-DCEA-E545-85D1F91410AB}" dt="2024-05-22T13:23:30.721" v="155" actId="20577"/>
        <pc:sldMkLst>
          <pc:docMk/>
          <pc:sldMk cId="3259110679" sldId="262"/>
        </pc:sldMkLst>
        <pc:spChg chg="mod">
          <ac:chgData name="Бутковский Данила Витальевич" userId="S::dvbutkovskii@chsu.ru::fd833ebf-55d8-47b6-93dd-c12ee6b90f18" providerId="AD" clId="Web-{5059CBB6-FD79-DCEA-E545-85D1F91410AB}" dt="2024-05-22T13:23:30.721" v="155" actId="20577"/>
          <ac:spMkLst>
            <pc:docMk/>
            <pc:sldMk cId="3259110679" sldId="262"/>
            <ac:spMk id="2" creationId="{64E159D5-92DA-4C8E-A941-68030EE013B1}"/>
          </ac:spMkLst>
        </pc:spChg>
      </pc:sldChg>
      <pc:sldChg chg="modSp">
        <pc:chgData name="Бутковский Данила Витальевич" userId="S::dvbutkovskii@chsu.ru::fd833ebf-55d8-47b6-93dd-c12ee6b90f18" providerId="AD" clId="Web-{5059CBB6-FD79-DCEA-E545-85D1F91410AB}" dt="2024-05-22T13:23:26.659" v="104" actId="20577"/>
        <pc:sldMkLst>
          <pc:docMk/>
          <pc:sldMk cId="2370819434" sldId="263"/>
        </pc:sldMkLst>
        <pc:spChg chg="mod">
          <ac:chgData name="Бутковский Данила Витальевич" userId="S::dvbutkovskii@chsu.ru::fd833ebf-55d8-47b6-93dd-c12ee6b90f18" providerId="AD" clId="Web-{5059CBB6-FD79-DCEA-E545-85D1F91410AB}" dt="2024-05-22T13:23:26.659" v="104" actId="20577"/>
          <ac:spMkLst>
            <pc:docMk/>
            <pc:sldMk cId="2370819434" sldId="263"/>
            <ac:spMk id="2" creationId="{64E159D5-92DA-4C8E-A941-68030EE013B1}"/>
          </ac:spMkLst>
        </pc:spChg>
      </pc:sldChg>
      <pc:sldChg chg="modSp">
        <pc:chgData name="Бутковский Данила Витальевич" userId="S::dvbutkovskii@chsu.ru::fd833ebf-55d8-47b6-93dd-c12ee6b90f18" providerId="AD" clId="Web-{5059CBB6-FD79-DCEA-E545-85D1F91410AB}" dt="2024-05-22T13:23:27.409" v="109" actId="20577"/>
        <pc:sldMkLst>
          <pc:docMk/>
          <pc:sldMk cId="693491376" sldId="264"/>
        </pc:sldMkLst>
        <pc:spChg chg="mod">
          <ac:chgData name="Бутковский Данила Витальевич" userId="S::dvbutkovskii@chsu.ru::fd833ebf-55d8-47b6-93dd-c12ee6b90f18" providerId="AD" clId="Web-{5059CBB6-FD79-DCEA-E545-85D1F91410AB}" dt="2024-05-22T13:23:27.409" v="109" actId="20577"/>
          <ac:spMkLst>
            <pc:docMk/>
            <pc:sldMk cId="693491376" sldId="264"/>
            <ac:spMk id="2" creationId="{64E159D5-92DA-4C8E-A941-68030EE013B1}"/>
          </ac:spMkLst>
        </pc:spChg>
      </pc:sldChg>
      <pc:sldChg chg="modSp">
        <pc:chgData name="Бутковский Данила Витальевич" userId="S::dvbutkovskii@chsu.ru::fd833ebf-55d8-47b6-93dd-c12ee6b90f18" providerId="AD" clId="Web-{5059CBB6-FD79-DCEA-E545-85D1F91410AB}" dt="2024-05-22T13:23:29.049" v="135" actId="20577"/>
        <pc:sldMkLst>
          <pc:docMk/>
          <pc:sldMk cId="2777757236" sldId="266"/>
        </pc:sldMkLst>
        <pc:spChg chg="mod">
          <ac:chgData name="Бутковский Данила Витальевич" userId="S::dvbutkovskii@chsu.ru::fd833ebf-55d8-47b6-93dd-c12ee6b90f18" providerId="AD" clId="Web-{5059CBB6-FD79-DCEA-E545-85D1F91410AB}" dt="2024-05-22T13:23:29.049" v="135" actId="20577"/>
          <ac:spMkLst>
            <pc:docMk/>
            <pc:sldMk cId="2777757236" sldId="266"/>
            <ac:spMk id="2" creationId="{64E159D5-92DA-4C8E-A941-68030EE013B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CF2F7BB4-71C9-478A-B483-094648EBC0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1C8A67B-0607-4A7E-9B01-59C21544611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DACCFF-94A6-483F-98AF-905814CE0763}" type="datetimeFigureOut">
              <a:rPr lang="ru-RU" smtClean="0"/>
              <a:t>25.05.2024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375B255-53F3-40FE-8E1D-132F4AC35A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BBD855-E69B-45F2-8EE2-0B4B499EFA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81E19-7B25-43DD-8188-4459C89A3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98062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D5358F-9434-4E9B-9C5A-C44783BD4694}" type="datetimeFigureOut">
              <a:rPr lang="ru-RU" smtClean="0"/>
              <a:t>25.05.2024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A4C123-E484-4749-84E4-7411DE0E0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834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A4C123-E484-4749-84E4-7411DE0E02C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1105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A4C123-E484-4749-84E4-7411DE0E02CA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9009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7AC4BC-D931-4C13-AED5-5505C1EA4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97E2CBA-A684-46AB-922E-428AC83B0F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EBAC33-36B9-4417-BD4F-CB61328CF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AE96-F707-4F27-93F0-35EF67B37D46}" type="datetime1">
              <a:rPr lang="ru-RU" smtClean="0"/>
              <a:t>25.05.2024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8E516DE-D19B-49C1-80C0-9BA44BC3F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9728A8-9FF5-4912-AA49-CF2BA312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539E55-9DC2-4D16-AA36-9F62C6EB73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345" y="237747"/>
            <a:ext cx="1226111" cy="47850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07E6EA1-6AB4-431E-BDF0-6297087D410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188" y="261922"/>
            <a:ext cx="499623" cy="43015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641BB9B-9598-4314-B3DA-565E6B5EAF2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543" y="117484"/>
            <a:ext cx="1226112" cy="71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864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5713E5-3EF5-49BF-8F90-DE2F8901C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D32837E-40FB-4EB9-B1EA-02CDD4851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87E10A-CD01-4C20-914D-FC0409EF1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6D8C2-561B-4206-8AB5-DD6A60C8FD08}" type="datetime1">
              <a:rPr lang="ru-RU" smtClean="0"/>
              <a:t>25.05.2024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ACC9D0-4519-43FC-8187-9E7E23ADA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23AD95-85E8-45E5-A4FB-4130D073A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7674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02AFF2E-7753-440A-8430-F110C7CD07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B98C501-609A-4C4D-B29F-A73A6A119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98F898-5C1A-4B94-A6D8-64CD0985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1659-38B3-493C-9A1D-6EBB60A0081F}" type="datetime1">
              <a:rPr lang="ru-RU" smtClean="0"/>
              <a:t>25.05.2024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B3F1BA-71CB-46D3-A1F2-B75915C64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69B35A9-DEC5-4B94-8AF2-19D205BD5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0226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3DB34838-476C-411B-A7B9-DA97C8073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407BC8-43AB-424C-A0A9-C1917A66E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FC78-0A6C-4AE9-BB5B-A509E77FDC16}" type="datetime1">
              <a:rPr lang="ru-RU" smtClean="0"/>
              <a:t>25.05.2024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A583FB-7218-4D9E-9697-6AF408646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731CDDA-FD00-466E-BAB4-69E5D0A7C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rgbClr val="FF0000">
              <a:alpha val="60000"/>
            </a:srgbClr>
          </a:solidFill>
          <a:ln>
            <a:noFill/>
          </a:ln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fld id="{29356599-0F77-482E-B5A3-2417453393DA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3B4B040-DD3C-4AA8-B7AE-4BF0CCFDB4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6297226"/>
            <a:ext cx="1226111" cy="47850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5D26188-CD1F-40AE-ADD5-FB3F1CF402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243" y="6321401"/>
            <a:ext cx="499623" cy="43015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701314E-0227-44B8-8C4F-6C664108E35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0598" y="6176963"/>
            <a:ext cx="1226112" cy="71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358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5EAB1C-2B1D-4D63-8F00-8D5196F54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E1A17DC-70DA-4755-A7A2-F34E4E635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67CA51-D9D4-4A42-B9DF-060EAD03E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08240-48C0-467F-B798-31C7B060AB67}" type="datetime1">
              <a:rPr lang="ru-RU" smtClean="0"/>
              <a:t>25.05.2024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4A1E5D-7107-4544-9341-018FA006A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CC97423-B7E8-48A5-A362-193B3E49C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7585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BCEE38-1243-40D6-A8FD-ABF1261F2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66BE26-CC8B-40ED-A4E1-DBBBEA5EA5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283EF32-F8FD-4D7D-BCFF-93354D003C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68FF5F-0017-490F-AB23-D83C101EF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708AF-8112-4C2D-867E-DD8B3AC3B210}" type="datetime1">
              <a:rPr lang="ru-RU" smtClean="0"/>
              <a:t>25.05.2024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8094AC8-680D-4EED-8BA1-3A23C1985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076E8C8-66BF-4588-B2D3-E96E0D5D3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4198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0B262-4B32-4E2C-B15B-05C4D105B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92DF7C-A0A7-4C97-BB60-F24D6086C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49276BA-4CA5-474D-A495-5BE1C859A7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4F3270D-FC9F-43E1-8C52-B05E8E7926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86D0BDB-1377-4D92-91BB-3D9CA0C270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01C6264-F37A-4DF6-85CE-33D2301B1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92B27-D4D5-491D-A2E6-E6EC29F31999}" type="datetime1">
              <a:rPr lang="ru-RU" smtClean="0"/>
              <a:t>25.05.2024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1CBDBEC-AF5C-4C05-9880-A72D48B66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FEBC2C7-850D-4222-B1A8-8C6516091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2797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F60CDA-1009-41AD-8627-7ECB0AEAE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7A8ECAD-988C-4B44-ADFD-3906E6EB4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9DC9-DDB3-4658-AF1A-6CFC1BC45134}" type="datetime1">
              <a:rPr lang="ru-RU" smtClean="0"/>
              <a:t>25.05.2024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A05BCD2-72E4-418F-96E7-A7BAEF663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CD3DFAE-1230-41AF-BF38-8238DAA9C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2186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62D3397-271E-4597-AB4B-80C64ABA4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6D102-98B6-4C65-9A1E-C4D0F299FD6F}" type="datetime1">
              <a:rPr lang="ru-RU" smtClean="0"/>
              <a:t>25.05.2024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1D500A8-D4CC-4484-B408-886A32F98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BD16235-E509-424D-8BCE-D2245609A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3028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F9F8F3-41BA-40EF-866D-23660E5C0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809C15-1AD4-4016-9D70-791C00A7E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D3C4B54-016A-4784-9505-3C04EC9AB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5ABA891-3167-4EB8-AE7E-A65DEDADD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0B448-1253-4D7C-825E-5369385F2C5F}" type="datetime1">
              <a:rPr lang="ru-RU" smtClean="0"/>
              <a:t>25.05.2024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FC2A58B-F4CE-4914-BB5E-14C4F0BA7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45B4F6-0B58-47C8-8303-CB966BC1B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3528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C5D709-29F9-4E01-A06D-3487BB7C4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F0587BF-E5A7-499F-94AD-2A6F22D20E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A56A7A-B045-438E-89A9-7FC3AE763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F73583-2B38-4272-9D5F-5EC5CD553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CB14-B131-4C16-8503-010E53551094}" type="datetime1">
              <a:rPr lang="ru-RU" smtClean="0"/>
              <a:t>25.05.2024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CA6F411-17E6-40DA-BE10-F4B54070B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231A97-981E-4C70-9838-EBCEC8C9E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407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D9515B-63F2-4FB2-AA42-B991A3EF5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1841BC-B784-427B-AFAF-7DE749DE0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C3A472-5A31-457E-997E-8A46CC6083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EDD90-03DA-4AD3-B765-C149DDD450DF}" type="datetime1">
              <a:rPr lang="ru-RU" smtClean="0"/>
              <a:t>25.05.2024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50AF2D-E083-401D-8236-000EC6110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A6A14F-0876-4E5B-AE9E-C841E1DE1C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356350"/>
            <a:ext cx="521294" cy="499930"/>
          </a:xfrm>
          <a:prstGeom prst="rect">
            <a:avLst/>
          </a:prstGeom>
          <a:ln w="28575">
            <a:solidFill>
              <a:srgbClr val="FF0000"/>
            </a:solidFill>
          </a:ln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356599-0F77-482E-B5A3-2417453393D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5082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35041E-C3E3-448E-BC43-AFA5932C5B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463" y="2516175"/>
            <a:ext cx="9144000" cy="1123378"/>
          </a:xfrm>
        </p:spPr>
        <p:txBody>
          <a:bodyPr anchor="ctr">
            <a:normAutofit fontScale="90000"/>
          </a:bodyPr>
          <a:lstStyle/>
          <a:p>
            <a:r>
              <a:rPr lang="ru-RU" sz="4400" b="1" dirty="0"/>
              <a:t>Программное обеспечение VR-тренажёров для адаптивного обучения операторов АСУТП</a:t>
            </a:r>
            <a:endParaRPr lang="ru-RU" sz="4400" b="1" dirty="0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6DFF12AB-32E1-4A04-8394-CEC328ED5557}"/>
              </a:ext>
            </a:extLst>
          </p:cNvPr>
          <p:cNvGrpSpPr/>
          <p:nvPr/>
        </p:nvGrpSpPr>
        <p:grpSpPr>
          <a:xfrm>
            <a:off x="4430926" y="-397116"/>
            <a:ext cx="2450311" cy="268732"/>
            <a:chOff x="4501671" y="-358095"/>
            <a:chExt cx="2450311" cy="268732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2D720AF1-574E-40AC-B1E7-BBF8EA3DC151}"/>
                </a:ext>
              </a:extLst>
            </p:cNvPr>
            <p:cNvSpPr/>
            <p:nvPr/>
          </p:nvSpPr>
          <p:spPr>
            <a:xfrm>
              <a:off x="4501671" y="-358095"/>
              <a:ext cx="268641" cy="268641"/>
            </a:xfrm>
            <a:prstGeom prst="rect">
              <a:avLst/>
            </a:prstGeom>
            <a:solidFill>
              <a:srgbClr val="FCAF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1055258F-8A3C-49B7-9D5A-1F08748411E7}"/>
                </a:ext>
              </a:extLst>
            </p:cNvPr>
            <p:cNvSpPr/>
            <p:nvPr/>
          </p:nvSpPr>
          <p:spPr>
            <a:xfrm>
              <a:off x="4938005" y="-358004"/>
              <a:ext cx="268641" cy="268641"/>
            </a:xfrm>
            <a:prstGeom prst="rect">
              <a:avLst/>
            </a:prstGeom>
            <a:solidFill>
              <a:srgbClr val="8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2975B5F9-C9B9-40B1-B462-0890B8ECC6C4}"/>
                </a:ext>
              </a:extLst>
            </p:cNvPr>
            <p:cNvSpPr/>
            <p:nvPr/>
          </p:nvSpPr>
          <p:spPr>
            <a:xfrm>
              <a:off x="5374339" y="-358095"/>
              <a:ext cx="268641" cy="26864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1CD24168-F245-4BE6-8C52-44E16C1B407C}"/>
                </a:ext>
              </a:extLst>
            </p:cNvPr>
            <p:cNvSpPr/>
            <p:nvPr/>
          </p:nvSpPr>
          <p:spPr>
            <a:xfrm>
              <a:off x="6683341" y="-358095"/>
              <a:ext cx="268641" cy="268641"/>
            </a:xfrm>
            <a:prstGeom prst="rect">
              <a:avLst/>
            </a:prstGeom>
            <a:solidFill>
              <a:srgbClr val="B5D8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DD749E0F-5B8A-4DA0-9B7B-81446C804B4E}"/>
                </a:ext>
              </a:extLst>
            </p:cNvPr>
            <p:cNvSpPr/>
            <p:nvPr/>
          </p:nvSpPr>
          <p:spPr>
            <a:xfrm>
              <a:off x="5810673" y="-358095"/>
              <a:ext cx="268641" cy="268641"/>
            </a:xfrm>
            <a:prstGeom prst="rect">
              <a:avLst/>
            </a:prstGeom>
            <a:solidFill>
              <a:srgbClr val="FB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9713C261-FBC6-4115-B341-9D03DBAF34C3}"/>
                </a:ext>
              </a:extLst>
            </p:cNvPr>
            <p:cNvSpPr/>
            <p:nvPr/>
          </p:nvSpPr>
          <p:spPr>
            <a:xfrm>
              <a:off x="6247007" y="-358095"/>
              <a:ext cx="268641" cy="26864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20A7AC7-30E6-4D58-BCED-5C9E796E8DE7}"/>
              </a:ext>
            </a:extLst>
          </p:cNvPr>
          <p:cNvGrpSpPr/>
          <p:nvPr/>
        </p:nvGrpSpPr>
        <p:grpSpPr>
          <a:xfrm>
            <a:off x="10639425" y="0"/>
            <a:ext cx="1552575" cy="6858000"/>
            <a:chOff x="11071932" y="0"/>
            <a:chExt cx="1120068" cy="4935014"/>
          </a:xfrm>
        </p:grpSpPr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FCF44F32-29AF-44D6-A34D-A2B07A404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567" t="29281" r="36338"/>
            <a:stretch/>
          </p:blipFill>
          <p:spPr>
            <a:xfrm>
              <a:off x="11071932" y="0"/>
              <a:ext cx="1120068" cy="2462943"/>
            </a:xfrm>
            <a:prstGeom prst="rect">
              <a:avLst/>
            </a:prstGeom>
          </p:spPr>
        </p:pic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8ABD20AD-26B3-4B64-88B9-421D1C4742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548" t="29085" r="45357" b="196"/>
            <a:stretch/>
          </p:blipFill>
          <p:spPr>
            <a:xfrm>
              <a:off x="11071932" y="2453818"/>
              <a:ext cx="1120068" cy="2481196"/>
            </a:xfrm>
            <a:prstGeom prst="rect">
              <a:avLst/>
            </a:prstGeom>
          </p:spPr>
        </p:pic>
      </p:grpSp>
      <p:pic>
        <p:nvPicPr>
          <p:cNvPr id="1028" name="Picture 4" descr="Picture backgrou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9158" y="4074816"/>
            <a:ext cx="3044844" cy="220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157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E159D5-92DA-4C8E-A941-68030EE013B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852668"/>
            <a:ext cx="8113776" cy="520573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Проблема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6DAE356-58A6-4F2E-B4AB-9622B700F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2</a:t>
            </a:fld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F946805-21F1-40AB-9158-F44C3217A1F4}"/>
              </a:ext>
            </a:extLst>
          </p:cNvPr>
          <p:cNvSpPr/>
          <p:nvPr/>
        </p:nvSpPr>
        <p:spPr>
          <a:xfrm>
            <a:off x="3393948" y="142176"/>
            <a:ext cx="5404104" cy="520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0F4A575D-D842-4A09-8381-E8A755767854}"/>
              </a:ext>
            </a:extLst>
          </p:cNvPr>
          <p:cNvSpPr txBox="1"/>
          <p:nvPr/>
        </p:nvSpPr>
        <p:spPr>
          <a:xfrm>
            <a:off x="844300" y="1563160"/>
            <a:ext cx="9455870" cy="1815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0" lvl="8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ru-RU" dirty="0" smtClean="0">
                <a:latin typeface="+mj-lt"/>
              </a:rPr>
              <a:t>В </a:t>
            </a:r>
            <a:r>
              <a:rPr lang="ru-RU" dirty="0">
                <a:latin typeface="+mj-lt"/>
              </a:rPr>
              <a:t>опасных производственных отраслях, связанных с АСУТП, отсутствуют эффективные средства обучения, что вынуждает стажёров учиться на реальном оборудовании. Это создаёт значительные риски для жизни и здоровья сотрудников, а также может привести к аварийным ситуациям. Обучение с помощью инструкций и на реальном оборудовании не обеспечивает достаточной подготовки и практических навыков для работы в экстремальных условиях. Согласно статье 214 Трудового кодекса РФ, работодатель обязан принимать меры по предотвращению аварийных ситуаций и обеспечивать обучение работников для сохранения их жизни и здоровья при возникновении таких ситуаций</a:t>
            </a:r>
            <a:r>
              <a:rPr lang="ru-RU" dirty="0" smtClean="0">
                <a:latin typeface="+mj-lt"/>
              </a:rPr>
              <a:t>.</a:t>
            </a:r>
            <a:endParaRPr lang="ru-RU" dirty="0">
              <a:latin typeface="+mj-lt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A9B472A8-4BFC-403B-8F04-9FEACB25FB9D}"/>
              </a:ext>
            </a:extLst>
          </p:cNvPr>
          <p:cNvGrpSpPr/>
          <p:nvPr/>
        </p:nvGrpSpPr>
        <p:grpSpPr>
          <a:xfrm>
            <a:off x="4430926" y="-397116"/>
            <a:ext cx="2450311" cy="268732"/>
            <a:chOff x="4501671" y="-358095"/>
            <a:chExt cx="2450311" cy="268732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43796893-19CF-47F9-9F82-5535708BEFD8}"/>
                </a:ext>
              </a:extLst>
            </p:cNvPr>
            <p:cNvSpPr/>
            <p:nvPr/>
          </p:nvSpPr>
          <p:spPr>
            <a:xfrm>
              <a:off x="4501671" y="-358095"/>
              <a:ext cx="268641" cy="268641"/>
            </a:xfrm>
            <a:prstGeom prst="rect">
              <a:avLst/>
            </a:prstGeom>
            <a:solidFill>
              <a:srgbClr val="FCAF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6346C7B7-01B7-49A8-9655-1E0E641D819A}"/>
                </a:ext>
              </a:extLst>
            </p:cNvPr>
            <p:cNvSpPr/>
            <p:nvPr/>
          </p:nvSpPr>
          <p:spPr>
            <a:xfrm>
              <a:off x="4938005" y="-358004"/>
              <a:ext cx="268641" cy="268641"/>
            </a:xfrm>
            <a:prstGeom prst="rect">
              <a:avLst/>
            </a:prstGeom>
            <a:solidFill>
              <a:srgbClr val="8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22382CF8-CA79-4CDD-AFF2-9A449178687B}"/>
                </a:ext>
              </a:extLst>
            </p:cNvPr>
            <p:cNvSpPr/>
            <p:nvPr/>
          </p:nvSpPr>
          <p:spPr>
            <a:xfrm>
              <a:off x="5374339" y="-358095"/>
              <a:ext cx="268641" cy="26864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31EE65E1-928E-4E4B-A4CD-4B08D4197F5B}"/>
                </a:ext>
              </a:extLst>
            </p:cNvPr>
            <p:cNvSpPr/>
            <p:nvPr/>
          </p:nvSpPr>
          <p:spPr>
            <a:xfrm>
              <a:off x="6683341" y="-358095"/>
              <a:ext cx="268641" cy="268641"/>
            </a:xfrm>
            <a:prstGeom prst="rect">
              <a:avLst/>
            </a:prstGeom>
            <a:solidFill>
              <a:srgbClr val="B5D8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B507BFD8-9B39-45E0-BD2E-5572BD43F76F}"/>
                </a:ext>
              </a:extLst>
            </p:cNvPr>
            <p:cNvSpPr/>
            <p:nvPr/>
          </p:nvSpPr>
          <p:spPr>
            <a:xfrm>
              <a:off x="5810673" y="-358095"/>
              <a:ext cx="268641" cy="268641"/>
            </a:xfrm>
            <a:prstGeom prst="rect">
              <a:avLst/>
            </a:prstGeom>
            <a:solidFill>
              <a:srgbClr val="FB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C255D3DA-37F6-4DCD-ADB2-8617DC31C7C6}"/>
                </a:ext>
              </a:extLst>
            </p:cNvPr>
            <p:cNvSpPr/>
            <p:nvPr/>
          </p:nvSpPr>
          <p:spPr>
            <a:xfrm>
              <a:off x="6247007" y="-358095"/>
              <a:ext cx="268641" cy="26864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977" y="3379038"/>
            <a:ext cx="6008569" cy="250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110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E159D5-92DA-4C8E-A941-68030EE013B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852668"/>
            <a:ext cx="8113776" cy="520573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Решение и технология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6DAE356-58A6-4F2E-B4AB-9622B700F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3</a:t>
            </a:fld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F946805-21F1-40AB-9158-F44C3217A1F4}"/>
              </a:ext>
            </a:extLst>
          </p:cNvPr>
          <p:cNvSpPr/>
          <p:nvPr/>
        </p:nvSpPr>
        <p:spPr>
          <a:xfrm>
            <a:off x="5135901" y="5905250"/>
            <a:ext cx="208687" cy="67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0F4A575D-D842-4A09-8381-E8A755767854}"/>
              </a:ext>
            </a:extLst>
          </p:cNvPr>
          <p:cNvSpPr txBox="1"/>
          <p:nvPr/>
        </p:nvSpPr>
        <p:spPr>
          <a:xfrm>
            <a:off x="884417" y="2505977"/>
            <a:ext cx="3414261" cy="3539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0" lvl="8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ru-RU" dirty="0">
                <a:latin typeface="+mj-lt"/>
              </a:rPr>
              <a:t>Внедрение многопользовательских виртуальных тренажёров для АСУТП решает проблему отсутствия эффективных средств обучения. Эти тренажёры позволяют стажёрам отрабатывать взаимодействие с другими операторами и аппаратчиками под руководством инструктора. Адаптивное обучение с интеллектуальными учебниками обеспечивает индивидуальный подход, анализируя прогресс и адаптируя задания под уровень знаний обучающихся.</a:t>
            </a:r>
            <a:endParaRPr lang="ru-RU" dirty="0">
              <a:latin typeface="+mj-lt"/>
            </a:endParaRPr>
          </a:p>
        </p:txBody>
      </p:sp>
      <p:sp>
        <p:nvSpPr>
          <p:cNvPr id="15" name="Текст 2">
            <a:extLst>
              <a:ext uri="{FF2B5EF4-FFF2-40B4-BE49-F238E27FC236}">
                <a16:creationId xmlns:a16="http://schemas.microsoft.com/office/drawing/2014/main" id="{74CAF1CB-DC07-4D9B-870F-786A6F0DE0C2}"/>
              </a:ext>
            </a:extLst>
          </p:cNvPr>
          <p:cNvSpPr txBox="1"/>
          <p:nvPr/>
        </p:nvSpPr>
        <p:spPr>
          <a:xfrm>
            <a:off x="8282354" y="2505976"/>
            <a:ext cx="3126227" cy="3293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0" lvl="8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ru-RU" dirty="0" err="1">
                <a:latin typeface="+mj-lt"/>
              </a:rPr>
              <a:t>Unity</a:t>
            </a:r>
            <a:r>
              <a:rPr lang="ru-RU" dirty="0">
                <a:latin typeface="+mj-lt"/>
              </a:rPr>
              <a:t>: </a:t>
            </a:r>
            <a:r>
              <a:rPr lang="ru-RU" dirty="0" smtClean="0">
                <a:latin typeface="+mj-lt"/>
              </a:rPr>
              <a:t>Платформа </a:t>
            </a:r>
            <a:r>
              <a:rPr lang="ru-RU" dirty="0">
                <a:latin typeface="+mj-lt"/>
              </a:rPr>
              <a:t>для симуляции в реальном </a:t>
            </a:r>
            <a:r>
              <a:rPr lang="ru-RU" dirty="0" smtClean="0">
                <a:latin typeface="+mj-lt"/>
              </a:rPr>
              <a:t>времени.</a:t>
            </a:r>
            <a:endParaRPr lang="ru-RU" dirty="0">
              <a:latin typeface="+mj-lt"/>
            </a:endParaRPr>
          </a:p>
          <a:p>
            <a:pPr marL="0" lvl="8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ru-RU" dirty="0" err="1">
                <a:latin typeface="+mj-lt"/>
              </a:rPr>
              <a:t>Mirror</a:t>
            </a:r>
            <a:r>
              <a:rPr lang="ru-RU" dirty="0">
                <a:latin typeface="+mj-lt"/>
              </a:rPr>
              <a:t>: </a:t>
            </a:r>
            <a:r>
              <a:rPr lang="ru-RU" dirty="0" smtClean="0">
                <a:latin typeface="+mj-lt"/>
              </a:rPr>
              <a:t>Фреймворк для многопользовательского сетевого </a:t>
            </a:r>
            <a:r>
              <a:rPr lang="ru-RU" dirty="0">
                <a:latin typeface="+mj-lt"/>
              </a:rPr>
              <a:t>взаимодействие между операторами и инструкторами.</a:t>
            </a:r>
          </a:p>
          <a:p>
            <a:pPr marL="0" lvl="8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ru-RU" dirty="0">
                <a:latin typeface="+mj-lt"/>
              </a:rPr>
              <a:t>ML-</a:t>
            </a:r>
            <a:r>
              <a:rPr lang="ru-RU" dirty="0" err="1">
                <a:latin typeface="+mj-lt"/>
              </a:rPr>
              <a:t>Agents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Baracuda</a:t>
            </a:r>
            <a:r>
              <a:rPr lang="ru-RU" dirty="0">
                <a:latin typeface="+mj-lt"/>
              </a:rPr>
              <a:t>: Использование машинного обучения для адаптивного обучения, анализирующего прогресс и адаптирующего задания под уровень пользователя.</a:t>
            </a:r>
            <a:endParaRPr lang="ru-RU" dirty="0">
              <a:latin typeface="+mj-lt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7336AD1-37FE-42FE-94C1-C46AFB2A2F30}"/>
              </a:ext>
            </a:extLst>
          </p:cNvPr>
          <p:cNvSpPr/>
          <p:nvPr/>
        </p:nvSpPr>
        <p:spPr>
          <a:xfrm>
            <a:off x="838200" y="2100280"/>
            <a:ext cx="10476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8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ru-RU" sz="1600" b="1" dirty="0" smtClean="0"/>
              <a:t>Решение</a:t>
            </a:r>
            <a:endParaRPr lang="ru-RU" sz="1600" b="1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3A67E783-B4B2-452E-BE86-3F0362BA3847}"/>
              </a:ext>
            </a:extLst>
          </p:cNvPr>
          <p:cNvSpPr/>
          <p:nvPr/>
        </p:nvSpPr>
        <p:spPr>
          <a:xfrm>
            <a:off x="8282354" y="2100280"/>
            <a:ext cx="12709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8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ru-RU" sz="1600" b="1" dirty="0" smtClean="0"/>
              <a:t>Технология</a:t>
            </a:r>
            <a:endParaRPr lang="ru-RU" sz="1600" b="1" dirty="0"/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18574CE6-4863-484B-A272-CF3769FD1592}"/>
              </a:ext>
            </a:extLst>
          </p:cNvPr>
          <p:cNvCxnSpPr>
            <a:cxnSpLocks/>
          </p:cNvCxnSpPr>
          <p:nvPr/>
        </p:nvCxnSpPr>
        <p:spPr>
          <a:xfrm flipV="1">
            <a:off x="8153400" y="2140843"/>
            <a:ext cx="0" cy="328480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DBA312E2-1E72-4882-8B36-11C816C3D4DD}"/>
              </a:ext>
            </a:extLst>
          </p:cNvPr>
          <p:cNvGrpSpPr/>
          <p:nvPr/>
        </p:nvGrpSpPr>
        <p:grpSpPr>
          <a:xfrm>
            <a:off x="4430926" y="-397116"/>
            <a:ext cx="2450311" cy="268732"/>
            <a:chOff x="4501671" y="-358095"/>
            <a:chExt cx="2450311" cy="268732"/>
          </a:xfrm>
        </p:grpSpPr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8BE4C442-663E-415D-8FC9-93BDE191AFCD}"/>
                </a:ext>
              </a:extLst>
            </p:cNvPr>
            <p:cNvSpPr/>
            <p:nvPr/>
          </p:nvSpPr>
          <p:spPr>
            <a:xfrm>
              <a:off x="4501671" y="-358095"/>
              <a:ext cx="268641" cy="268641"/>
            </a:xfrm>
            <a:prstGeom prst="rect">
              <a:avLst/>
            </a:prstGeom>
            <a:solidFill>
              <a:srgbClr val="FCAF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Прямоугольник 24">
              <a:extLst>
                <a:ext uri="{FF2B5EF4-FFF2-40B4-BE49-F238E27FC236}">
                  <a16:creationId xmlns:a16="http://schemas.microsoft.com/office/drawing/2014/main" id="{2D16C2C9-2726-42CF-B8F4-0910FCD494E0}"/>
                </a:ext>
              </a:extLst>
            </p:cNvPr>
            <p:cNvSpPr/>
            <p:nvPr/>
          </p:nvSpPr>
          <p:spPr>
            <a:xfrm>
              <a:off x="4938005" y="-358004"/>
              <a:ext cx="268641" cy="268641"/>
            </a:xfrm>
            <a:prstGeom prst="rect">
              <a:avLst/>
            </a:prstGeom>
            <a:solidFill>
              <a:srgbClr val="8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Прямоугольник 25">
              <a:extLst>
                <a:ext uri="{FF2B5EF4-FFF2-40B4-BE49-F238E27FC236}">
                  <a16:creationId xmlns:a16="http://schemas.microsoft.com/office/drawing/2014/main" id="{AACA6C6B-F315-4CEB-983F-CFC39EB71E22}"/>
                </a:ext>
              </a:extLst>
            </p:cNvPr>
            <p:cNvSpPr/>
            <p:nvPr/>
          </p:nvSpPr>
          <p:spPr>
            <a:xfrm>
              <a:off x="5374339" y="-358095"/>
              <a:ext cx="268641" cy="26864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Прямоугольник 26">
              <a:extLst>
                <a:ext uri="{FF2B5EF4-FFF2-40B4-BE49-F238E27FC236}">
                  <a16:creationId xmlns:a16="http://schemas.microsoft.com/office/drawing/2014/main" id="{47FF1A5A-D7AA-4485-B321-F10E0D45D306}"/>
                </a:ext>
              </a:extLst>
            </p:cNvPr>
            <p:cNvSpPr/>
            <p:nvPr/>
          </p:nvSpPr>
          <p:spPr>
            <a:xfrm>
              <a:off x="6683341" y="-358095"/>
              <a:ext cx="268641" cy="268641"/>
            </a:xfrm>
            <a:prstGeom prst="rect">
              <a:avLst/>
            </a:prstGeom>
            <a:solidFill>
              <a:srgbClr val="B5D8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Прямоугольник 27">
              <a:extLst>
                <a:ext uri="{FF2B5EF4-FFF2-40B4-BE49-F238E27FC236}">
                  <a16:creationId xmlns:a16="http://schemas.microsoft.com/office/drawing/2014/main" id="{C65C97A1-BAF9-4013-9A30-A7C3B1CF37EA}"/>
                </a:ext>
              </a:extLst>
            </p:cNvPr>
            <p:cNvSpPr/>
            <p:nvPr/>
          </p:nvSpPr>
          <p:spPr>
            <a:xfrm>
              <a:off x="5810673" y="-358095"/>
              <a:ext cx="268641" cy="268641"/>
            </a:xfrm>
            <a:prstGeom prst="rect">
              <a:avLst/>
            </a:prstGeom>
            <a:solidFill>
              <a:srgbClr val="FB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F96E259F-1E8C-4BC7-89F2-EE9569C3B330}"/>
                </a:ext>
              </a:extLst>
            </p:cNvPr>
            <p:cNvSpPr/>
            <p:nvPr/>
          </p:nvSpPr>
          <p:spPr>
            <a:xfrm>
              <a:off x="6247007" y="-358095"/>
              <a:ext cx="268641" cy="26864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3551" y="2203159"/>
            <a:ext cx="3596022" cy="3596022"/>
          </a:xfrm>
          <a:prstGeom prst="rect">
            <a:avLst/>
          </a:prstGeom>
        </p:spPr>
      </p:pic>
      <p:pic>
        <p:nvPicPr>
          <p:cNvPr id="4098" name="Picture 2" descr="Picture background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8434" y="1648273"/>
            <a:ext cx="1972928" cy="110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4918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E159D5-92DA-4C8E-A941-68030EE013B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852668"/>
            <a:ext cx="8113776" cy="520573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Конкуренты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6DAE356-58A6-4F2E-B4AB-9622B700F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4</a:t>
            </a:fld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F946805-21F1-40AB-9158-F44C3217A1F4}"/>
              </a:ext>
            </a:extLst>
          </p:cNvPr>
          <p:cNvSpPr/>
          <p:nvPr/>
        </p:nvSpPr>
        <p:spPr>
          <a:xfrm>
            <a:off x="3393948" y="142176"/>
            <a:ext cx="5404104" cy="520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0F4A575D-D842-4A09-8381-E8A755767854}"/>
              </a:ext>
            </a:extLst>
          </p:cNvPr>
          <p:cNvSpPr txBox="1"/>
          <p:nvPr/>
        </p:nvSpPr>
        <p:spPr>
          <a:xfrm>
            <a:off x="884417" y="1943268"/>
            <a:ext cx="4989789" cy="1077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0" lvl="8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ru-RU" dirty="0">
                <a:latin typeface="+mj-lt"/>
              </a:rPr>
              <a:t>Имеется спорная точка зрения, гласящая примерно следующее: представители современных социальных резервов призваны </a:t>
            </a:r>
          </a:p>
          <a:p>
            <a:pPr marL="0" lvl="5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ru-RU" dirty="0">
                <a:latin typeface="+mj-lt"/>
              </a:rPr>
              <a:t>к ответу! 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7336AD1-37FE-42FE-94C1-C46AFB2A2F30}"/>
              </a:ext>
            </a:extLst>
          </p:cNvPr>
          <p:cNvSpPr/>
          <p:nvPr/>
        </p:nvSpPr>
        <p:spPr>
          <a:xfrm>
            <a:off x="838200" y="1537571"/>
            <a:ext cx="4084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8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en-US" sz="1600" b="1" dirty="0"/>
              <a:t>Honeywell Immersive Field Simulator (IFS)</a:t>
            </a:r>
            <a:endParaRPr lang="ru-RU" sz="1600" b="1" dirty="0"/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18574CE6-4863-484B-A272-CF3769FD1592}"/>
              </a:ext>
            </a:extLst>
          </p:cNvPr>
          <p:cNvCxnSpPr>
            <a:cxnSpLocks/>
          </p:cNvCxnSpPr>
          <p:nvPr/>
        </p:nvCxnSpPr>
        <p:spPr>
          <a:xfrm flipV="1">
            <a:off x="6096000" y="1899935"/>
            <a:ext cx="0" cy="328480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DBA312E2-1E72-4882-8B36-11C816C3D4DD}"/>
              </a:ext>
            </a:extLst>
          </p:cNvPr>
          <p:cNvGrpSpPr/>
          <p:nvPr/>
        </p:nvGrpSpPr>
        <p:grpSpPr>
          <a:xfrm>
            <a:off x="4430926" y="-397116"/>
            <a:ext cx="2450311" cy="268732"/>
            <a:chOff x="4501671" y="-358095"/>
            <a:chExt cx="2450311" cy="268732"/>
          </a:xfrm>
        </p:grpSpPr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8BE4C442-663E-415D-8FC9-93BDE191AFCD}"/>
                </a:ext>
              </a:extLst>
            </p:cNvPr>
            <p:cNvSpPr/>
            <p:nvPr/>
          </p:nvSpPr>
          <p:spPr>
            <a:xfrm>
              <a:off x="4501671" y="-358095"/>
              <a:ext cx="268641" cy="268641"/>
            </a:xfrm>
            <a:prstGeom prst="rect">
              <a:avLst/>
            </a:prstGeom>
            <a:solidFill>
              <a:srgbClr val="FCAF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Прямоугольник 24">
              <a:extLst>
                <a:ext uri="{FF2B5EF4-FFF2-40B4-BE49-F238E27FC236}">
                  <a16:creationId xmlns:a16="http://schemas.microsoft.com/office/drawing/2014/main" id="{2D16C2C9-2726-42CF-B8F4-0910FCD494E0}"/>
                </a:ext>
              </a:extLst>
            </p:cNvPr>
            <p:cNvSpPr/>
            <p:nvPr/>
          </p:nvSpPr>
          <p:spPr>
            <a:xfrm>
              <a:off x="4938005" y="-358004"/>
              <a:ext cx="268641" cy="268641"/>
            </a:xfrm>
            <a:prstGeom prst="rect">
              <a:avLst/>
            </a:prstGeom>
            <a:solidFill>
              <a:srgbClr val="8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Прямоугольник 25">
              <a:extLst>
                <a:ext uri="{FF2B5EF4-FFF2-40B4-BE49-F238E27FC236}">
                  <a16:creationId xmlns:a16="http://schemas.microsoft.com/office/drawing/2014/main" id="{AACA6C6B-F315-4CEB-983F-CFC39EB71E22}"/>
                </a:ext>
              </a:extLst>
            </p:cNvPr>
            <p:cNvSpPr/>
            <p:nvPr/>
          </p:nvSpPr>
          <p:spPr>
            <a:xfrm>
              <a:off x="5374339" y="-358095"/>
              <a:ext cx="268641" cy="26864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Прямоугольник 26">
              <a:extLst>
                <a:ext uri="{FF2B5EF4-FFF2-40B4-BE49-F238E27FC236}">
                  <a16:creationId xmlns:a16="http://schemas.microsoft.com/office/drawing/2014/main" id="{47FF1A5A-D7AA-4485-B321-F10E0D45D306}"/>
                </a:ext>
              </a:extLst>
            </p:cNvPr>
            <p:cNvSpPr/>
            <p:nvPr/>
          </p:nvSpPr>
          <p:spPr>
            <a:xfrm>
              <a:off x="6683341" y="-358095"/>
              <a:ext cx="268641" cy="268641"/>
            </a:xfrm>
            <a:prstGeom prst="rect">
              <a:avLst/>
            </a:prstGeom>
            <a:solidFill>
              <a:srgbClr val="B5D8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Прямоугольник 27">
              <a:extLst>
                <a:ext uri="{FF2B5EF4-FFF2-40B4-BE49-F238E27FC236}">
                  <a16:creationId xmlns:a16="http://schemas.microsoft.com/office/drawing/2014/main" id="{C65C97A1-BAF9-4013-9A30-A7C3B1CF37EA}"/>
                </a:ext>
              </a:extLst>
            </p:cNvPr>
            <p:cNvSpPr/>
            <p:nvPr/>
          </p:nvSpPr>
          <p:spPr>
            <a:xfrm>
              <a:off x="5810673" y="-358095"/>
              <a:ext cx="268641" cy="268641"/>
            </a:xfrm>
            <a:prstGeom prst="rect">
              <a:avLst/>
            </a:prstGeom>
            <a:solidFill>
              <a:srgbClr val="FB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F96E259F-1E8C-4BC7-89F2-EE9569C3B330}"/>
                </a:ext>
              </a:extLst>
            </p:cNvPr>
            <p:cNvSpPr/>
            <p:nvPr/>
          </p:nvSpPr>
          <p:spPr>
            <a:xfrm>
              <a:off x="6247007" y="-358095"/>
              <a:ext cx="268641" cy="26864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8" name="Текст 2">
            <a:extLst>
              <a:ext uri="{FF2B5EF4-FFF2-40B4-BE49-F238E27FC236}">
                <a16:creationId xmlns:a16="http://schemas.microsoft.com/office/drawing/2014/main" id="{4C17D7B7-9631-471D-A24E-D55E8DC623E5}"/>
              </a:ext>
            </a:extLst>
          </p:cNvPr>
          <p:cNvSpPr txBox="1"/>
          <p:nvPr/>
        </p:nvSpPr>
        <p:spPr>
          <a:xfrm>
            <a:off x="884417" y="3413069"/>
            <a:ext cx="4345769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dirty="0" err="1" smtClean="0"/>
              <a:t>Плюсы</a:t>
            </a:r>
            <a:endParaRPr lang="ru-RU" dirty="0" smtClean="0"/>
          </a:p>
          <a:p>
            <a:pPr marL="742950" lvl="1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lang="ru-RU" sz="1200" dirty="0"/>
              <a:t>Высокая точность и реалистичность симуляции.</a:t>
            </a:r>
          </a:p>
          <a:p>
            <a:pPr marL="742950" lvl="1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lang="ru-RU" sz="1200" dirty="0"/>
              <a:t>Возможность удалённого обучения.</a:t>
            </a:r>
          </a:p>
          <a:p>
            <a:pPr marL="742950" lvl="1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lang="ru-RU" sz="1200" dirty="0"/>
              <a:t>Поддержка множества сценариев и условий</a:t>
            </a:r>
            <a:r>
              <a:rPr lang="ru-RU" sz="1200" dirty="0" smtClean="0"/>
              <a:t>.</a:t>
            </a:r>
            <a:endParaRPr lang="ru-RU" sz="1200" dirty="0"/>
          </a:p>
          <a:p>
            <a:pPr marL="742950" lvl="1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endParaRPr lang="ru-RU" dirty="0" smtClean="0">
              <a:solidFill>
                <a:srgbClr val="FF0000"/>
              </a:solidFill>
            </a:endParaRPr>
          </a:p>
          <a:p>
            <a:pPr marL="285750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dirty="0" err="1" smtClean="0">
                <a:solidFill>
                  <a:srgbClr val="FF0000"/>
                </a:solidFill>
              </a:rPr>
              <a:t>Минусы</a:t>
            </a:r>
            <a:endParaRPr lang="ru-RU" dirty="0" smtClean="0">
              <a:solidFill>
                <a:srgbClr val="FF0000"/>
              </a:solidFill>
            </a:endParaRPr>
          </a:p>
          <a:p>
            <a:pPr marL="742950" lvl="1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lang="ru-RU" sz="1200" dirty="0">
                <a:solidFill>
                  <a:srgbClr val="FF0000"/>
                </a:solidFill>
              </a:rPr>
              <a:t>Высокая стоимость внедрения и обслуживания.</a:t>
            </a:r>
          </a:p>
          <a:p>
            <a:pPr marL="742950" lvl="1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lang="ru-RU" sz="1200" dirty="0">
                <a:solidFill>
                  <a:srgbClr val="FF0000"/>
                </a:solidFill>
              </a:rPr>
              <a:t>Требует специализированного оборудования.</a:t>
            </a:r>
            <a:endParaRPr sz="1200" dirty="0">
              <a:solidFill>
                <a:srgbClr val="FF0000"/>
              </a:solidFill>
            </a:endParaRPr>
          </a:p>
          <a:p>
            <a:pPr>
              <a:defRPr sz="12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endParaRPr sz="1200" dirty="0"/>
          </a:p>
        </p:txBody>
      </p:sp>
      <p:sp>
        <p:nvSpPr>
          <p:cNvPr id="20" name="Текст 2">
            <a:extLst>
              <a:ext uri="{FF2B5EF4-FFF2-40B4-BE49-F238E27FC236}">
                <a16:creationId xmlns:a16="http://schemas.microsoft.com/office/drawing/2014/main" id="{481D6585-637D-47F6-AE70-10D7CA4EF2FF}"/>
              </a:ext>
            </a:extLst>
          </p:cNvPr>
          <p:cNvSpPr txBox="1"/>
          <p:nvPr/>
        </p:nvSpPr>
        <p:spPr>
          <a:xfrm>
            <a:off x="6839136" y="1943268"/>
            <a:ext cx="4989789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0" lvl="8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ru-RU" dirty="0" err="1">
                <a:latin typeface="+mj-lt"/>
              </a:rPr>
              <a:t>Rockwell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Automation</a:t>
            </a:r>
            <a:r>
              <a:rPr lang="ru-RU" dirty="0">
                <a:latin typeface="+mj-lt"/>
              </a:rPr>
              <a:t> предлагает виртуальное обучение с использованием цифровых двойников, что позволяет обучать операторов без остановки производственного процесса и воссоздавать различные производственные сценарии.</a:t>
            </a:r>
            <a:endParaRPr lang="ru-RU" dirty="0">
              <a:latin typeface="+mj-lt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EB7A90D2-CE59-480B-8C2C-45F28EDA96CB}"/>
              </a:ext>
            </a:extLst>
          </p:cNvPr>
          <p:cNvSpPr/>
          <p:nvPr/>
        </p:nvSpPr>
        <p:spPr>
          <a:xfrm>
            <a:off x="6792919" y="1537571"/>
            <a:ext cx="351974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8">
              <a:defRPr sz="1600">
                <a:solidFill>
                  <a:srgbClr val="1B1B1B"/>
                </a:solidFill>
                <a:latin typeface="Gilroy-Light"/>
                <a:ea typeface="Gilroy-Light"/>
                <a:cs typeface="Gilroy-Light"/>
                <a:sym typeface="Gilroy-Light"/>
              </a:defRPr>
            </a:pPr>
            <a:r>
              <a:rPr lang="en-US" sz="1600" b="1" dirty="0"/>
              <a:t>Rockwell Automation Virtual Training</a:t>
            </a:r>
            <a:endParaRPr lang="ru-RU" sz="1600" b="1" dirty="0"/>
          </a:p>
        </p:txBody>
      </p:sp>
      <p:sp>
        <p:nvSpPr>
          <p:cNvPr id="22" name="Текст 2">
            <a:extLst>
              <a:ext uri="{FF2B5EF4-FFF2-40B4-BE49-F238E27FC236}">
                <a16:creationId xmlns:a16="http://schemas.microsoft.com/office/drawing/2014/main" id="{82D20A8D-73C1-4CC0-8053-CA13775631B6}"/>
              </a:ext>
            </a:extLst>
          </p:cNvPr>
          <p:cNvSpPr txBox="1"/>
          <p:nvPr/>
        </p:nvSpPr>
        <p:spPr>
          <a:xfrm>
            <a:off x="6839136" y="3413069"/>
            <a:ext cx="4345769" cy="2062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dirty="0" err="1" smtClean="0"/>
              <a:t>Плюсы</a:t>
            </a:r>
            <a:endParaRPr lang="ru-RU" dirty="0" smtClean="0"/>
          </a:p>
          <a:p>
            <a:pPr marL="742950" lvl="1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lang="ru-RU" sz="1200" dirty="0" smtClean="0"/>
              <a:t>Моделирование </a:t>
            </a:r>
            <a:r>
              <a:rPr lang="ru-RU" sz="1200" dirty="0"/>
              <a:t>неисправностей и экстремальных условий.</a:t>
            </a:r>
          </a:p>
          <a:p>
            <a:pPr marL="742950" lvl="1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lang="ru-RU" sz="1200" dirty="0"/>
              <a:t>Возможность удалённого обучения.</a:t>
            </a:r>
          </a:p>
          <a:p>
            <a:pPr marL="171450" indent="-171450">
              <a:buFont typeface="Wingdings" panose="05000000000000000000" pitchFamily="2" charset="2"/>
              <a:buChar char="§"/>
              <a:defRPr sz="12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endParaRPr sz="1200" dirty="0"/>
          </a:p>
          <a:p>
            <a:pPr marL="285750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dirty="0" err="1" smtClean="0">
                <a:solidFill>
                  <a:srgbClr val="FF0000"/>
                </a:solidFill>
              </a:rPr>
              <a:t>Минусы</a:t>
            </a:r>
            <a:endParaRPr lang="ru-RU" dirty="0" smtClean="0">
              <a:solidFill>
                <a:srgbClr val="FF0000"/>
              </a:solidFill>
            </a:endParaRPr>
          </a:p>
          <a:p>
            <a:pPr marL="742950" lvl="1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lang="ru-RU" sz="1200" dirty="0">
                <a:solidFill>
                  <a:srgbClr val="FF0000"/>
                </a:solidFill>
              </a:rPr>
              <a:t>Ограниченная гибкость в создании новых сценариев.</a:t>
            </a:r>
          </a:p>
          <a:p>
            <a:pPr marL="742950" lvl="1" indent="-285750">
              <a:buSzPct val="100000"/>
              <a:buFont typeface="Wingdings" panose="05000000000000000000" pitchFamily="2" charset="2"/>
              <a:buChar char="§"/>
              <a:defRPr sz="1600">
                <a:solidFill>
                  <a:srgbClr val="8F00FF"/>
                </a:solidFill>
                <a:latin typeface="Gilroy-Regular"/>
                <a:ea typeface="Gilroy-Regular"/>
                <a:cs typeface="Gilroy-Regular"/>
                <a:sym typeface="Gilroy-Regular"/>
              </a:defRPr>
            </a:pPr>
            <a:r>
              <a:rPr lang="ru-RU" sz="1200" dirty="0">
                <a:solidFill>
                  <a:srgbClr val="FF0000"/>
                </a:solidFill>
              </a:rPr>
              <a:t>Высокие начальные затраты на оборудование и ПО</a:t>
            </a:r>
            <a:r>
              <a:rPr lang="ru-RU" sz="1200" dirty="0" smtClean="0">
                <a:solidFill>
                  <a:srgbClr val="FF0000"/>
                </a:solidFill>
              </a:rPr>
              <a:t>.</a:t>
            </a:r>
            <a:endParaRPr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757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E159D5-92DA-4C8E-A941-68030EE013B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852668"/>
            <a:ext cx="8113776" cy="520573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Целевая </a:t>
            </a:r>
            <a:r>
              <a:rPr lang="ru-RU" sz="3600" b="1" dirty="0" smtClean="0"/>
              <a:t>аудитория</a:t>
            </a:r>
            <a:endParaRPr lang="ru-RU" sz="3600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9ABFF1-C8E4-4709-A0A8-050B8993B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011" y="1815092"/>
            <a:ext cx="10515600" cy="4351338"/>
          </a:xfrm>
        </p:spPr>
        <p:txBody>
          <a:bodyPr>
            <a:normAutofit/>
          </a:bodyPr>
          <a:lstStyle/>
          <a:p>
            <a:pPr>
              <a:buClr>
                <a:srgbClr val="8F00FF"/>
              </a:buClr>
              <a:buSzPct val="80000"/>
              <a:buFont typeface="Wingdings" panose="05000000000000000000" pitchFamily="2" charset="2"/>
              <a:buChar char="§"/>
            </a:pPr>
            <a:r>
              <a:rPr lang="ru-RU" sz="2400" dirty="0" smtClean="0"/>
              <a:t>Операторы и аппаратчики химического производства, отвечающие за управление технологическими процессами и оборудованием.</a:t>
            </a:r>
            <a:r>
              <a:rPr lang="en-US" sz="2400" dirty="0" smtClean="0"/>
              <a:t> </a:t>
            </a:r>
            <a:r>
              <a:rPr lang="ru-RU" sz="2400" dirty="0" smtClean="0"/>
              <a:t>(</a:t>
            </a:r>
            <a:r>
              <a:rPr lang="ru-RU" dirty="0"/>
              <a:t>АО "</a:t>
            </a:r>
            <a:r>
              <a:rPr lang="ru-RU" dirty="0" smtClean="0"/>
              <a:t>Апатит“</a:t>
            </a:r>
            <a:r>
              <a:rPr lang="en-US" dirty="0" smtClean="0"/>
              <a:t>, </a:t>
            </a:r>
            <a:r>
              <a:rPr lang="ru-RU" dirty="0"/>
              <a:t>ПАО "</a:t>
            </a:r>
            <a:r>
              <a:rPr lang="ru-RU" dirty="0" err="1" smtClean="0"/>
              <a:t>КуйбышевАзот</a:t>
            </a:r>
            <a:r>
              <a:rPr lang="ru-RU" dirty="0" smtClean="0"/>
              <a:t>“</a:t>
            </a:r>
            <a:r>
              <a:rPr lang="en-US" dirty="0" smtClean="0"/>
              <a:t>, </a:t>
            </a:r>
            <a:r>
              <a:rPr lang="ru-RU" dirty="0"/>
              <a:t>ПАО "Нижнекамскнефтехим</a:t>
            </a:r>
            <a:r>
              <a:rPr lang="ru-RU" dirty="0" smtClean="0"/>
              <a:t>"</a:t>
            </a:r>
            <a:r>
              <a:rPr lang="ru-RU" sz="2400" dirty="0" smtClean="0"/>
              <a:t>)</a:t>
            </a:r>
          </a:p>
          <a:p>
            <a:pPr>
              <a:buClr>
                <a:srgbClr val="8F00FF"/>
              </a:buClr>
              <a:buSzPct val="80000"/>
              <a:buFont typeface="Wingdings" panose="05000000000000000000" pitchFamily="2" charset="2"/>
              <a:buChar char="§"/>
            </a:pPr>
            <a:r>
              <a:rPr lang="ru-RU" sz="2400" dirty="0"/>
              <a:t>Операторы и инженеры, работающие на нефтяных и </a:t>
            </a:r>
            <a:r>
              <a:rPr lang="ru-RU" sz="2400" dirty="0" smtClean="0"/>
              <a:t>газовых</a:t>
            </a:r>
            <a:r>
              <a:rPr lang="en-US" sz="2400" dirty="0" smtClean="0"/>
              <a:t> </a:t>
            </a:r>
            <a:r>
              <a:rPr lang="ru-RU" sz="2400" dirty="0" smtClean="0"/>
              <a:t>месторождениях</a:t>
            </a:r>
            <a:r>
              <a:rPr lang="ru-RU" sz="2400" dirty="0"/>
              <a:t>, НПЗ, компрессорных станциях</a:t>
            </a:r>
            <a:r>
              <a:rPr lang="ru-RU" sz="2400" dirty="0" smtClean="0"/>
              <a:t>.</a:t>
            </a:r>
            <a:r>
              <a:rPr lang="en-US" sz="2400" dirty="0" smtClean="0"/>
              <a:t> (</a:t>
            </a:r>
            <a:r>
              <a:rPr lang="ru-RU" dirty="0"/>
              <a:t>ПАО "</a:t>
            </a:r>
            <a:r>
              <a:rPr lang="ru-RU" dirty="0" smtClean="0"/>
              <a:t>Газпром“</a:t>
            </a:r>
            <a:r>
              <a:rPr lang="en-US" dirty="0" smtClean="0"/>
              <a:t>, </a:t>
            </a:r>
            <a:r>
              <a:rPr lang="ru-RU" dirty="0"/>
              <a:t>ПАО "</a:t>
            </a:r>
            <a:r>
              <a:rPr lang="ru-RU" dirty="0" smtClean="0"/>
              <a:t>Роснефть“</a:t>
            </a:r>
            <a:r>
              <a:rPr lang="en-US" dirty="0" smtClean="0"/>
              <a:t>, </a:t>
            </a:r>
            <a:r>
              <a:rPr lang="ru-RU" dirty="0"/>
              <a:t>ПАО "Лукойл</a:t>
            </a:r>
            <a:r>
              <a:rPr lang="ru-RU" dirty="0" smtClean="0"/>
              <a:t>"</a:t>
            </a:r>
            <a:r>
              <a:rPr lang="en-US" sz="2400" dirty="0" smtClean="0"/>
              <a:t>)</a:t>
            </a:r>
          </a:p>
          <a:p>
            <a:pPr>
              <a:buClr>
                <a:srgbClr val="8F00FF"/>
              </a:buClr>
              <a:buSzPct val="80000"/>
              <a:buFont typeface="Wingdings" panose="05000000000000000000" pitchFamily="2" charset="2"/>
              <a:buChar char="§"/>
            </a:pPr>
            <a:r>
              <a:rPr lang="ru-RU" sz="2400" dirty="0" smtClean="0"/>
              <a:t>Операторы электростанций, диспетчеры и инженеры по управлению электрическими сетями и подстанциями.</a:t>
            </a:r>
            <a:r>
              <a:rPr lang="en-US" sz="2400" dirty="0" smtClean="0"/>
              <a:t> (</a:t>
            </a:r>
            <a:r>
              <a:rPr lang="ru-RU" sz="2400" dirty="0" smtClean="0"/>
              <a:t>ПАО "</a:t>
            </a:r>
            <a:r>
              <a:rPr lang="ru-RU" sz="2400" dirty="0" err="1" smtClean="0"/>
              <a:t>РусГидро</a:t>
            </a:r>
            <a:r>
              <a:rPr lang="ru-RU" sz="2400" dirty="0" smtClean="0"/>
              <a:t>“</a:t>
            </a:r>
            <a:r>
              <a:rPr lang="en-US" sz="2400" dirty="0" smtClean="0"/>
              <a:t>, </a:t>
            </a:r>
            <a:r>
              <a:rPr lang="ru-RU" sz="2400" dirty="0"/>
              <a:t>ПАО "</a:t>
            </a:r>
            <a:r>
              <a:rPr lang="ru-RU" sz="2400" dirty="0" err="1"/>
              <a:t>Интер</a:t>
            </a:r>
            <a:r>
              <a:rPr lang="ru-RU" sz="2400" dirty="0"/>
              <a:t> РАО"</a:t>
            </a:r>
            <a:r>
              <a:rPr lang="en-US" sz="2400" dirty="0" smtClean="0"/>
              <a:t>)</a:t>
            </a:r>
          </a:p>
          <a:p>
            <a:pPr>
              <a:buClr>
                <a:srgbClr val="8F00FF"/>
              </a:buClr>
              <a:buSzPct val="80000"/>
              <a:buFont typeface="Wingdings" panose="05000000000000000000" pitchFamily="2" charset="2"/>
              <a:buChar char="§"/>
            </a:pPr>
            <a:r>
              <a:rPr lang="ru-RU" sz="2400" dirty="0" smtClean="0"/>
              <a:t>Студенты с направлением </a:t>
            </a:r>
            <a:r>
              <a:rPr lang="ru-RU" sz="2400" dirty="0"/>
              <a:t>подготовки </a:t>
            </a:r>
            <a:r>
              <a:rPr lang="ru-RU" sz="2400" dirty="0" smtClean="0"/>
              <a:t>по </a:t>
            </a:r>
            <a:r>
              <a:rPr lang="ru-RU" sz="2400" dirty="0"/>
              <a:t>химической технологии и автоматизации технологических процессов</a:t>
            </a:r>
            <a:r>
              <a:rPr lang="ru-RU" sz="2400" dirty="0" smtClean="0"/>
              <a:t>. (ЧГУ, ЧХТК</a:t>
            </a:r>
            <a:r>
              <a:rPr lang="ru-RU" sz="2400" dirty="0"/>
              <a:t>, </a:t>
            </a:r>
            <a:r>
              <a:rPr lang="ru-RU" sz="2400" dirty="0" smtClean="0"/>
              <a:t>РХТУ</a:t>
            </a:r>
            <a:r>
              <a:rPr lang="ru-RU" sz="2400" dirty="0"/>
              <a:t>, </a:t>
            </a:r>
            <a:r>
              <a:rPr lang="ru-RU" sz="2400" dirty="0" err="1"/>
              <a:t>СПбГТИ</a:t>
            </a:r>
            <a:r>
              <a:rPr lang="ru-RU" sz="2400" dirty="0"/>
              <a:t>)</a:t>
            </a:r>
            <a:endParaRPr lang="ru-RU" sz="24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6DAE356-58A6-4F2E-B4AB-9622B700F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5</a:t>
            </a:fld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F946805-21F1-40AB-9158-F44C3217A1F4}"/>
              </a:ext>
            </a:extLst>
          </p:cNvPr>
          <p:cNvSpPr/>
          <p:nvPr/>
        </p:nvSpPr>
        <p:spPr>
          <a:xfrm>
            <a:off x="3393948" y="142176"/>
            <a:ext cx="5404104" cy="520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86653B47-A926-4CE2-9DEB-FC3F4B1DF079}"/>
              </a:ext>
            </a:extLst>
          </p:cNvPr>
          <p:cNvGrpSpPr/>
          <p:nvPr/>
        </p:nvGrpSpPr>
        <p:grpSpPr>
          <a:xfrm>
            <a:off x="4430926" y="-397116"/>
            <a:ext cx="2450311" cy="268732"/>
            <a:chOff x="4501671" y="-358095"/>
            <a:chExt cx="2450311" cy="268732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31FB6793-F3F5-4B23-8D6A-60297E8545F3}"/>
                </a:ext>
              </a:extLst>
            </p:cNvPr>
            <p:cNvSpPr/>
            <p:nvPr/>
          </p:nvSpPr>
          <p:spPr>
            <a:xfrm>
              <a:off x="4501671" y="-358095"/>
              <a:ext cx="268641" cy="268641"/>
            </a:xfrm>
            <a:prstGeom prst="rect">
              <a:avLst/>
            </a:prstGeom>
            <a:solidFill>
              <a:srgbClr val="FCAF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72FB57B7-B1A9-4C7D-99D2-1A3BB6BABE12}"/>
                </a:ext>
              </a:extLst>
            </p:cNvPr>
            <p:cNvSpPr/>
            <p:nvPr/>
          </p:nvSpPr>
          <p:spPr>
            <a:xfrm>
              <a:off x="4938005" y="-358004"/>
              <a:ext cx="268641" cy="268641"/>
            </a:xfrm>
            <a:prstGeom prst="rect">
              <a:avLst/>
            </a:prstGeom>
            <a:solidFill>
              <a:srgbClr val="8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DE838877-97A7-4D58-BABA-60DE02F03135}"/>
                </a:ext>
              </a:extLst>
            </p:cNvPr>
            <p:cNvSpPr/>
            <p:nvPr/>
          </p:nvSpPr>
          <p:spPr>
            <a:xfrm>
              <a:off x="5374339" y="-358095"/>
              <a:ext cx="268641" cy="26864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61EBAC55-53A2-48F9-A06A-2BC89D3E3B08}"/>
                </a:ext>
              </a:extLst>
            </p:cNvPr>
            <p:cNvSpPr/>
            <p:nvPr/>
          </p:nvSpPr>
          <p:spPr>
            <a:xfrm>
              <a:off x="6683341" y="-358095"/>
              <a:ext cx="268641" cy="268641"/>
            </a:xfrm>
            <a:prstGeom prst="rect">
              <a:avLst/>
            </a:prstGeom>
            <a:solidFill>
              <a:srgbClr val="B5D8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47DBA9F1-87BC-4BD0-84CE-2C5793D4C338}"/>
                </a:ext>
              </a:extLst>
            </p:cNvPr>
            <p:cNvSpPr/>
            <p:nvPr/>
          </p:nvSpPr>
          <p:spPr>
            <a:xfrm>
              <a:off x="5810673" y="-358095"/>
              <a:ext cx="268641" cy="268641"/>
            </a:xfrm>
            <a:prstGeom prst="rect">
              <a:avLst/>
            </a:prstGeom>
            <a:solidFill>
              <a:srgbClr val="FB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8808DA85-ABCB-4F69-8D4C-458E016C304B}"/>
                </a:ext>
              </a:extLst>
            </p:cNvPr>
            <p:cNvSpPr/>
            <p:nvPr/>
          </p:nvSpPr>
          <p:spPr>
            <a:xfrm>
              <a:off x="6247007" y="-358095"/>
              <a:ext cx="268641" cy="26864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5" name="Picture 4" descr="Picture background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901" y="580972"/>
            <a:ext cx="1443323" cy="1047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https://www.rosneft.ru/media/rosneft/img/log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076"/>
          <a:stretch/>
        </p:blipFill>
        <p:spPr bwMode="auto">
          <a:xfrm>
            <a:off x="6855200" y="586533"/>
            <a:ext cx="1666875" cy="1092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Picture background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9" t="4431" r="63914" b="-4431"/>
          <a:stretch/>
        </p:blipFill>
        <p:spPr bwMode="auto">
          <a:xfrm>
            <a:off x="8798051" y="299519"/>
            <a:ext cx="1192921" cy="1610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5094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E159D5-92DA-4C8E-A941-68030EE013B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646974"/>
            <a:ext cx="5196521" cy="905712"/>
          </a:xfrm>
        </p:spPr>
        <p:txBody>
          <a:bodyPr>
            <a:normAutofit/>
          </a:bodyPr>
          <a:lstStyle/>
          <a:p>
            <a:r>
              <a:rPr lang="ru-RU" sz="3600" b="1" dirty="0"/>
              <a:t>Рынок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6DAE356-58A6-4F2E-B4AB-9622B700F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6599-0F77-482E-B5A3-2417453393DA}" type="slidenum">
              <a:rPr lang="ru-RU" smtClean="0"/>
              <a:t>6</a:t>
            </a:fld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F946805-21F1-40AB-9158-F44C3217A1F4}"/>
              </a:ext>
            </a:extLst>
          </p:cNvPr>
          <p:cNvSpPr/>
          <p:nvPr/>
        </p:nvSpPr>
        <p:spPr>
          <a:xfrm>
            <a:off x="3393948" y="142176"/>
            <a:ext cx="5404104" cy="520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02E4A15C-E4EA-4C5C-9FDA-0FA6234FA928}"/>
              </a:ext>
            </a:extLst>
          </p:cNvPr>
          <p:cNvGrpSpPr/>
          <p:nvPr/>
        </p:nvGrpSpPr>
        <p:grpSpPr>
          <a:xfrm>
            <a:off x="4430926" y="-397116"/>
            <a:ext cx="2450311" cy="268732"/>
            <a:chOff x="4501671" y="-358095"/>
            <a:chExt cx="2450311" cy="268732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35096FE5-049B-4E96-A80D-8C6B79B0096B}"/>
                </a:ext>
              </a:extLst>
            </p:cNvPr>
            <p:cNvSpPr/>
            <p:nvPr/>
          </p:nvSpPr>
          <p:spPr>
            <a:xfrm>
              <a:off x="4501671" y="-358095"/>
              <a:ext cx="268641" cy="268641"/>
            </a:xfrm>
            <a:prstGeom prst="rect">
              <a:avLst/>
            </a:prstGeom>
            <a:solidFill>
              <a:srgbClr val="FCAF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9075DD1C-6B48-4A00-BC92-91989DF5534E}"/>
                </a:ext>
              </a:extLst>
            </p:cNvPr>
            <p:cNvSpPr/>
            <p:nvPr/>
          </p:nvSpPr>
          <p:spPr>
            <a:xfrm>
              <a:off x="4938005" y="-358004"/>
              <a:ext cx="268641" cy="268641"/>
            </a:xfrm>
            <a:prstGeom prst="rect">
              <a:avLst/>
            </a:prstGeom>
            <a:solidFill>
              <a:srgbClr val="8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2C575EBD-F2B1-4BDE-AA00-9EF6E0B0B95E}"/>
                </a:ext>
              </a:extLst>
            </p:cNvPr>
            <p:cNvSpPr/>
            <p:nvPr/>
          </p:nvSpPr>
          <p:spPr>
            <a:xfrm>
              <a:off x="5374339" y="-358095"/>
              <a:ext cx="268641" cy="26864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EA505346-949B-43AE-A471-F6515DC06DF5}"/>
                </a:ext>
              </a:extLst>
            </p:cNvPr>
            <p:cNvSpPr/>
            <p:nvPr/>
          </p:nvSpPr>
          <p:spPr>
            <a:xfrm>
              <a:off x="6683341" y="-358095"/>
              <a:ext cx="268641" cy="268641"/>
            </a:xfrm>
            <a:prstGeom prst="rect">
              <a:avLst/>
            </a:prstGeom>
            <a:solidFill>
              <a:srgbClr val="B5D8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Прямоугольник 24">
              <a:extLst>
                <a:ext uri="{FF2B5EF4-FFF2-40B4-BE49-F238E27FC236}">
                  <a16:creationId xmlns:a16="http://schemas.microsoft.com/office/drawing/2014/main" id="{798D0A25-D3A6-46D8-9667-3A82CDA5FDB8}"/>
                </a:ext>
              </a:extLst>
            </p:cNvPr>
            <p:cNvSpPr/>
            <p:nvPr/>
          </p:nvSpPr>
          <p:spPr>
            <a:xfrm>
              <a:off x="5810673" y="-358095"/>
              <a:ext cx="268641" cy="268641"/>
            </a:xfrm>
            <a:prstGeom prst="rect">
              <a:avLst/>
            </a:prstGeom>
            <a:solidFill>
              <a:srgbClr val="FB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Прямоугольник 25">
              <a:extLst>
                <a:ext uri="{FF2B5EF4-FFF2-40B4-BE49-F238E27FC236}">
                  <a16:creationId xmlns:a16="http://schemas.microsoft.com/office/drawing/2014/main" id="{FF80F578-C2EB-4B3F-A5DB-DF956949AFE4}"/>
                </a:ext>
              </a:extLst>
            </p:cNvPr>
            <p:cNvSpPr/>
            <p:nvPr/>
          </p:nvSpPr>
          <p:spPr>
            <a:xfrm>
              <a:off x="6247007" y="-358095"/>
              <a:ext cx="268641" cy="26864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1" name="Рисунок 10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61" y="2137013"/>
            <a:ext cx="5877311" cy="2918564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972" y="1689447"/>
            <a:ext cx="5879015" cy="349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49137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JOst">
      <a:majorFont>
        <a:latin typeface="JOst"/>
        <a:ea typeface=""/>
        <a:cs typeface=""/>
      </a:majorFont>
      <a:minorFont>
        <a:latin typeface="JOs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BDAE6B24174AB54CAF73154CA9EBB810" ma:contentTypeVersion="6" ma:contentTypeDescription="Создание документа." ma:contentTypeScope="" ma:versionID="80afddd5e48569b5f8f019c0c0ac7bc2">
  <xsd:schema xmlns:xsd="http://www.w3.org/2001/XMLSchema" xmlns:xs="http://www.w3.org/2001/XMLSchema" xmlns:p="http://schemas.microsoft.com/office/2006/metadata/properties" xmlns:ns2="d4633814-d8b2-4445-9cbf-2d95546a28af" xmlns:ns3="1eb0c53e-9872-488e-a6c9-d4cf0af91765" targetNamespace="http://schemas.microsoft.com/office/2006/metadata/properties" ma:root="true" ma:fieldsID="8236cc6b2cf6dde0fb7a4b13ec68be21" ns2:_="" ns3:_="">
    <xsd:import namespace="d4633814-d8b2-4445-9cbf-2d95546a28af"/>
    <xsd:import namespace="1eb0c53e-9872-488e-a6c9-d4cf0af917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633814-d8b2-4445-9cbf-2d95546a28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b0c53e-9872-488e-a6c9-d4cf0af9176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C697B7-B0DF-41B4-B531-9DC519328BE9}">
  <ds:schemaRefs>
    <ds:schemaRef ds:uri="1eb0c53e-9872-488e-a6c9-d4cf0af91765"/>
    <ds:schemaRef ds:uri="d4633814-d8b2-4445-9cbf-2d95546a28a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7AD1FDF-2FDA-4CCD-985A-24B8F1AAF88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417</Words>
  <Application>Microsoft Office PowerPoint</Application>
  <PresentationFormat>Широкоэкранный</PresentationFormat>
  <Paragraphs>44</Paragraphs>
  <Slides>6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Jost</vt:lpstr>
      <vt:lpstr>Gilroy-Light</vt:lpstr>
      <vt:lpstr>Gilroy-Regular</vt:lpstr>
      <vt:lpstr>Calibri</vt:lpstr>
      <vt:lpstr>Wingdings</vt:lpstr>
      <vt:lpstr>Arial</vt:lpstr>
      <vt:lpstr>Тема Office</vt:lpstr>
      <vt:lpstr>Программное обеспечение VR-тренажёров для адаптивного обучения операторов АСУТП</vt:lpstr>
      <vt:lpstr>Проблема</vt:lpstr>
      <vt:lpstr>Решение и технология</vt:lpstr>
      <vt:lpstr>Конкуренты</vt:lpstr>
      <vt:lpstr>Целевая аудитория</vt:lpstr>
      <vt:lpstr>Рынок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ПРОЕКТА</dc:title>
  <dc:creator>Илья Коняшов</dc:creator>
  <cp:lastModifiedBy>Амбфибия Омник</cp:lastModifiedBy>
  <cp:revision>13</cp:revision>
  <dcterms:created xsi:type="dcterms:W3CDTF">2024-04-21T07:35:36Z</dcterms:created>
  <dcterms:modified xsi:type="dcterms:W3CDTF">2024-05-25T12:08:03Z</dcterms:modified>
</cp:coreProperties>
</file>

<file path=docProps/thumbnail.jpeg>
</file>